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61" r:id="rId6"/>
    <p:sldId id="264" r:id="rId7"/>
    <p:sldId id="558" r:id="rId8"/>
    <p:sldId id="559" r:id="rId9"/>
    <p:sldId id="5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3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4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4DB0C-5DC0-49A6-BDBA-CE3EFF636EFB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6303F-B174-4402-B488-DEFBFA74E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1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Правила заполнения бланков  ИС-11 в  2025-2026 учебном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503" y="5450423"/>
            <a:ext cx="8816829" cy="463816"/>
          </a:xfrm>
        </p:spPr>
        <p:txBody>
          <a:bodyPr>
            <a:normAutofit/>
          </a:bodyPr>
          <a:lstStyle/>
          <a:p>
            <a:r>
              <a:rPr lang="ru-RU" dirty="0"/>
              <a:t>Приложение № 2 к письму Рособрнадзора от 21.10.2025 г. № 04-363</a:t>
            </a:r>
          </a:p>
        </p:txBody>
      </p:sp>
    </p:spTree>
    <p:extLst>
      <p:ext uri="{BB962C8B-B14F-4D97-AF65-F5344CB8AC3E}">
        <p14:creationId xmlns:p14="http://schemas.microsoft.com/office/powerpoint/2010/main" val="308912238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Основные правила заполнения бланков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1359059"/>
            <a:ext cx="7315200" cy="51206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Участники ИС-11 заполняют бланки итогового сочинения (изложения) в соответствии с правилами заполнения.</a:t>
            </a:r>
          </a:p>
          <a:p>
            <a:r>
              <a:rPr lang="ru-RU" dirty="0">
                <a:solidFill>
                  <a:schemeClr val="tx1"/>
                </a:solidFill>
              </a:rPr>
              <a:t>При  заполнении  бланков  необходимо  точно  соблюдать  настоящие  правила, так как информация, внесенная в бланки, сканируется и обрабатывается с использованием специальных аппаратно-программных средств.</a:t>
            </a:r>
          </a:p>
          <a:p>
            <a:r>
              <a:rPr lang="ru-RU" dirty="0">
                <a:solidFill>
                  <a:schemeClr val="tx1"/>
                </a:solidFill>
              </a:rPr>
              <a:t>В  случае  нехватки  места для оформления  итогового сочинения (изложения) на основном бланке  записи, участнику ИС-11  выдается дополнительный  бланк  записи.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6A24BC-B7FF-44DD-A636-E89A3FAB47BF}"/>
              </a:ext>
            </a:extLst>
          </p:cNvPr>
          <p:cNvSpPr/>
          <p:nvPr/>
        </p:nvSpPr>
        <p:spPr>
          <a:xfrm>
            <a:off x="3869268" y="1123837"/>
            <a:ext cx="7275513" cy="86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Все бланки  черно-белые, двусторонние</a:t>
            </a:r>
          </a:p>
        </p:txBody>
      </p:sp>
    </p:spTree>
    <p:extLst>
      <p:ext uri="{BB962C8B-B14F-4D97-AF65-F5344CB8AC3E}">
        <p14:creationId xmlns:p14="http://schemas.microsoft.com/office/powerpoint/2010/main" val="162011610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7780" y="951722"/>
            <a:ext cx="3265885" cy="509451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n-lt"/>
              </a:rPr>
              <a:t>Категорически запрещается:</a:t>
            </a:r>
            <a:br>
              <a:rPr lang="ru-RU" sz="2000" b="1" dirty="0">
                <a:solidFill>
                  <a:schemeClr val="bg1"/>
                </a:solidFill>
                <a:latin typeface="+mn-lt"/>
              </a:rPr>
            </a:br>
            <a:br>
              <a:rPr lang="ru-RU" sz="2000" b="1" dirty="0">
                <a:solidFill>
                  <a:schemeClr val="bg1"/>
                </a:solidFill>
                <a:latin typeface="+mn-lt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делать в полях бланков, вне полей бланков, какие-либо записи и (или) пометки, не относящиеся</a:t>
            </a:r>
            <a:br>
              <a:rPr lang="ru-RU" sz="2000" dirty="0">
                <a:solidFill>
                  <a:srgbClr val="000000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>к содержанию полей бланков;</a:t>
            </a:r>
            <a:br>
              <a:rPr lang="ru-RU" sz="2000" dirty="0">
                <a:solidFill>
                  <a:srgbClr val="000000"/>
                </a:solidFill>
                <a:latin typeface="+mn-lt"/>
              </a:rPr>
            </a:br>
            <a:br>
              <a:rPr lang="ru-RU" sz="2000" dirty="0">
                <a:solidFill>
                  <a:srgbClr val="000000"/>
                </a:solidFill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>- использовать для заполнения бланков  цветные ручки вместо </a:t>
            </a:r>
            <a:r>
              <a:rPr lang="ru-RU" sz="2000" dirty="0" err="1">
                <a:solidFill>
                  <a:srgbClr val="000000"/>
                </a:solidFill>
                <a:latin typeface="+mn-lt"/>
              </a:rPr>
              <a:t>гелевой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 или капиллярной ручки с чернилами черного цвета, карандаш ( даже для черновых записей на бланках), средства для исправления внесенной в бланки  информации (корректирующую жидкость, «ластик» и др.)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586644" y="951722"/>
            <a:ext cx="8095376" cy="5120640"/>
          </a:xfrm>
        </p:spPr>
        <p:txBody>
          <a:bodyPr>
            <a:normAutofit lnSpcReduction="10000"/>
          </a:bodyPr>
          <a:lstStyle/>
          <a:p>
            <a:r>
              <a:rPr lang="ru-RU" sz="1900" dirty="0">
                <a:solidFill>
                  <a:schemeClr val="tx1"/>
                </a:solidFill>
              </a:rPr>
              <a:t>Все бланки заполняются </a:t>
            </a:r>
            <a:r>
              <a:rPr lang="ru-RU" sz="1900" dirty="0" err="1">
                <a:solidFill>
                  <a:schemeClr val="tx1"/>
                </a:solidFill>
              </a:rPr>
              <a:t>гелевыми</a:t>
            </a:r>
            <a:r>
              <a:rPr lang="ru-RU" sz="1900" dirty="0">
                <a:solidFill>
                  <a:schemeClr val="tx1"/>
                </a:solidFill>
              </a:rPr>
              <a:t> или капиллярными ручками с чернилами </a:t>
            </a:r>
            <a:r>
              <a:rPr lang="ru-RU" sz="1900" b="1" dirty="0">
                <a:solidFill>
                  <a:srgbClr val="FF0000"/>
                </a:solidFill>
              </a:rPr>
              <a:t>черного цвета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ВАЖНО!!! </a:t>
            </a:r>
            <a:r>
              <a:rPr lang="ru-RU" sz="1900" dirty="0">
                <a:solidFill>
                  <a:schemeClr val="tx1"/>
                </a:solidFill>
              </a:rPr>
              <a:t>Участник экзамена </a:t>
            </a:r>
            <a:r>
              <a:rPr lang="ru-RU" sz="1900" b="1" dirty="0">
                <a:solidFill>
                  <a:srgbClr val="FF0000"/>
                </a:solidFill>
              </a:rPr>
              <a:t>ДОЛЖЕН ИЗОБРАЖАТЬ КАЖДУЮ ЦИФРУ И БУКВУ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во всех заполняемых полях бланка регистрации и верхней части бланка записи( дополнительного бланка записи), </a:t>
            </a:r>
            <a:r>
              <a:rPr lang="ru-RU" sz="1900" b="1" dirty="0">
                <a:solidFill>
                  <a:srgbClr val="FF0000"/>
                </a:solidFill>
              </a:rPr>
              <a:t>ТЩАТЕЛЬНО КОПИРУЯ ОБРАЗЕЦ ЕЕ НАПИСАНИЯ </a:t>
            </a:r>
            <a:r>
              <a:rPr lang="ru-RU" sz="1900" dirty="0">
                <a:solidFill>
                  <a:schemeClr val="tx1"/>
                </a:solidFill>
              </a:rPr>
              <a:t>из строки с образцами написания символов, расположенными в верхней части бланка регистрации.</a:t>
            </a:r>
          </a:p>
          <a:p>
            <a:r>
              <a:rPr lang="ru-RU" sz="1900" dirty="0">
                <a:solidFill>
                  <a:schemeClr val="tx1"/>
                </a:solidFill>
              </a:rPr>
              <a:t>Небрежное написание символов может привести к тому, что при автоматизированной обработке символ может быть распознан неправильно.</a:t>
            </a:r>
            <a:br>
              <a:rPr lang="ru-RU" sz="1900" dirty="0">
                <a:solidFill>
                  <a:schemeClr val="tx1"/>
                </a:solidFill>
              </a:rPr>
            </a:b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Каждое поле в бланках заполняется, </a:t>
            </a:r>
            <a:r>
              <a:rPr lang="ru-RU" sz="1900" b="1" dirty="0">
                <a:solidFill>
                  <a:srgbClr val="FF0000"/>
                </a:solidFill>
              </a:rPr>
              <a:t>начиная с первой позиции </a:t>
            </a:r>
            <a:r>
              <a:rPr lang="ru-RU" sz="1900" dirty="0">
                <a:solidFill>
                  <a:schemeClr val="tx1"/>
                </a:solidFill>
              </a:rPr>
              <a:t>(в том числе и поля для внесения фамилии, имени и отчества  участника).</a:t>
            </a:r>
            <a:br>
              <a:rPr lang="ru-RU" sz="1900" dirty="0">
                <a:solidFill>
                  <a:schemeClr val="tx1"/>
                </a:solidFill>
              </a:rPr>
            </a:b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>
                <a:solidFill>
                  <a:schemeClr val="tx1"/>
                </a:solidFill>
              </a:rPr>
              <a:t>Если участник итогового сочинения (изложения) не имеет  информации для заполнения какого-то конкретного поля, он должен оставить это поле пустым ( не делать прочерков).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5892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</a:rPr>
              <a:t>Бланк ИС-11</a:t>
            </a:r>
            <a:br>
              <a:rPr lang="ru-RU" b="1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32441" y="0"/>
            <a:ext cx="4559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Бланк записи (лицевая сторона двустороннего бланка)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4515" y="138499"/>
            <a:ext cx="3003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Бланк регистрации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9238B1-4D81-48D7-8D45-736F1A58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767" y="723899"/>
            <a:ext cx="3828166" cy="53997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2690FD-619D-4C4D-A079-A150926F9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634" y="723900"/>
            <a:ext cx="3828166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8657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7" y="3143249"/>
            <a:ext cx="7917413" cy="3505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указанию члена комиссии по проведению итогового сочинения (изложения) участником итогового сочинения (изложения) заполняются все поля верхней части бланка регистрации.</a:t>
            </a:r>
          </a:p>
          <a:p>
            <a:pPr marL="0" indent="0">
              <a:buNone/>
            </a:pPr>
            <a:b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Поле «Количество бланков записи»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заполняется членом комиссии по проведению итогового сочинения (изложения) по завершении итогового сочинения (изложения) в присутствии участника итогового сочинения (изложения) 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(в указанное поле вписывается то количество 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бланков записи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включая дополнительные бланки записи, которое было выдано участнику итогового сочинения (изложения), пр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и этом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БЛАНК РЕГИСТРАЦИИ НЕ УЧИТЫВАЕТСЯ</a:t>
            </a:r>
            <a:r>
              <a:rPr lang="ru-RU" dirty="0">
                <a:solidFill>
                  <a:srgbClr val="FF0000"/>
                </a:solidFill>
              </a:rPr>
              <a:t> )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Поле «Код работы» заполняется </a:t>
            </a:r>
            <a:r>
              <a:rPr lang="ru-RU" sz="1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автоматизированно</a:t>
            </a:r>
            <a: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(кроме дополнительных бланков записи) и служит для привязки бланка регистрации и бланков записи.</a:t>
            </a:r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AC6D6EF-9C33-47DB-8BC0-DA2F595EA356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2000">
                <a:latin typeface="Times New Roman" panose="02020603050405020304" pitchFamily="18" charset="0"/>
              </a:rPr>
            </a:br>
            <a:br>
              <a:rPr lang="ru-RU" sz="3200">
                <a:latin typeface="Times New Roman" panose="02020603050405020304" pitchFamily="18" charset="0"/>
              </a:rPr>
            </a:br>
            <a:r>
              <a:rPr lang="ru-RU" b="1">
                <a:latin typeface="Times New Roman" panose="02020603050405020304" pitchFamily="18" charset="0"/>
              </a:rPr>
              <a:t>Бланк регистрации</a:t>
            </a:r>
            <a:br>
              <a:rPr lang="ru-RU" b="1"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0EA8A2-C344-4D55-B773-6A6C54DF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374" y="134117"/>
            <a:ext cx="7570988" cy="28974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C387F4-0098-4B6C-B54E-0492145CE005}"/>
              </a:ext>
            </a:extLst>
          </p:cNvPr>
          <p:cNvSpPr/>
          <p:nvPr/>
        </p:nvSpPr>
        <p:spPr>
          <a:xfrm>
            <a:off x="8143875" y="1781176"/>
            <a:ext cx="847725" cy="609600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9145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</a:rPr>
            </a:br>
            <a:r>
              <a:rPr lang="ru-RU" b="1" dirty="0"/>
              <a:t>Бланк регистрации</a:t>
            </a:r>
            <a:br>
              <a:rPr lang="ru-RU" b="1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0998" y="64562"/>
            <a:ext cx="11433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Поля бланка регистрации «Сведения об участнике» заполняются участником ИС-11 самостоятельно в соответствии с документом, удостоверяющим его личность.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707423"/>
            <a:ext cx="10290694" cy="1642530"/>
          </a:xfrm>
          <a:prstGeom prst="rect">
            <a:avLst/>
          </a:prstGeom>
        </p:spPr>
      </p:pic>
      <p:sp>
        <p:nvSpPr>
          <p:cNvPr id="8" name="Text Box 33">
            <a:extLst>
              <a:ext uri="{FF2B5EF4-FFF2-40B4-BE49-F238E27FC236}">
                <a16:creationId xmlns:a16="http://schemas.microsoft.com/office/drawing/2014/main" id="{9EEFD425-1148-4E6C-A7D7-2F24E06C8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534" y="1242562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И</a:t>
            </a:r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25F1B86D-3DB5-4D19-9A71-39105AFDB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066" y="896442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В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213484D8-A309-452B-9D4E-E82764008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395" y="1229174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3A2F32A5-CF11-4586-88D2-D1EF0184B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660" y="911874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И</a:t>
            </a:r>
          </a:p>
        </p:txBody>
      </p:sp>
      <p:sp>
        <p:nvSpPr>
          <p:cNvPr id="13" name="Text Box 43">
            <a:extLst>
              <a:ext uri="{FF2B5EF4-FFF2-40B4-BE49-F238E27FC236}">
                <a16:creationId xmlns:a16="http://schemas.microsoft.com/office/drawing/2014/main" id="{6F8B5BD8-35E5-4B01-8457-36023B33F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010" y="1242562"/>
            <a:ext cx="360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Н</a:t>
            </a:r>
          </a:p>
        </p:txBody>
      </p:sp>
      <p:sp>
        <p:nvSpPr>
          <p:cNvPr id="14" name="Text Box 44">
            <a:extLst>
              <a:ext uri="{FF2B5EF4-FFF2-40B4-BE49-F238E27FC236}">
                <a16:creationId xmlns:a16="http://schemas.microsoft.com/office/drawing/2014/main" id="{16C4142A-80D9-444F-93E8-FC10E9B1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458" y="1519665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И</a:t>
            </a:r>
          </a:p>
        </p:txBody>
      </p:sp>
      <p:sp>
        <p:nvSpPr>
          <p:cNvPr id="15" name="Text Box 45">
            <a:extLst>
              <a:ext uri="{FF2B5EF4-FFF2-40B4-BE49-F238E27FC236}">
                <a16:creationId xmlns:a16="http://schemas.microsoft.com/office/drawing/2014/main" id="{0138DF1D-8880-4CCF-B673-858F9663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011" y="1519665"/>
            <a:ext cx="360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16" name="Text Box 47">
            <a:extLst>
              <a:ext uri="{FF2B5EF4-FFF2-40B4-BE49-F238E27FC236}">
                <a16:creationId xmlns:a16="http://schemas.microsoft.com/office/drawing/2014/main" id="{D9E64DE5-E7B7-436C-995B-1134760E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496" y="1528688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В</a:t>
            </a:r>
          </a:p>
        </p:txBody>
      </p:sp>
      <p:sp>
        <p:nvSpPr>
          <p:cNvPr id="17" name="Text Box 48">
            <a:extLst>
              <a:ext uri="{FF2B5EF4-FFF2-40B4-BE49-F238E27FC236}">
                <a16:creationId xmlns:a16="http://schemas.microsoft.com/office/drawing/2014/main" id="{2589C59B-A5BC-4195-8B07-21F8743BE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706" y="1530316"/>
            <a:ext cx="360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О</a:t>
            </a:r>
          </a:p>
        </p:txBody>
      </p:sp>
      <p:sp>
        <p:nvSpPr>
          <p:cNvPr id="18" name="Text Box 49">
            <a:extLst>
              <a:ext uri="{FF2B5EF4-FFF2-40B4-BE49-F238E27FC236}">
                <a16:creationId xmlns:a16="http://schemas.microsoft.com/office/drawing/2014/main" id="{1A6ADB51-93E6-46DB-92DF-69BC29870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642" y="1535097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В</a:t>
            </a:r>
          </a:p>
        </p:txBody>
      </p:sp>
      <p:sp>
        <p:nvSpPr>
          <p:cNvPr id="19" name="Text Box 53">
            <a:extLst>
              <a:ext uri="{FF2B5EF4-FFF2-40B4-BE49-F238E27FC236}">
                <a16:creationId xmlns:a16="http://schemas.microsoft.com/office/drawing/2014/main" id="{39CA81A8-5B1A-46CC-A8E0-925B5840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759" y="1544490"/>
            <a:ext cx="360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Ч</a:t>
            </a:r>
          </a:p>
        </p:txBody>
      </p:sp>
      <p:sp>
        <p:nvSpPr>
          <p:cNvPr id="20" name="Text Box 54">
            <a:extLst>
              <a:ext uri="{FF2B5EF4-FFF2-40B4-BE49-F238E27FC236}">
                <a16:creationId xmlns:a16="http://schemas.microsoft.com/office/drawing/2014/main" id="{0BC0B4BA-8A1C-436D-81F0-06F79C348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82" y="1535097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И</a:t>
            </a:r>
          </a:p>
        </p:txBody>
      </p:sp>
      <p:sp>
        <p:nvSpPr>
          <p:cNvPr id="21" name="Text Box 55">
            <a:extLst>
              <a:ext uri="{FF2B5EF4-FFF2-40B4-BE49-F238E27FC236}">
                <a16:creationId xmlns:a16="http://schemas.microsoft.com/office/drawing/2014/main" id="{5CD7E0A3-2DDB-468F-8D3C-D7EFAD577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211" y="1934698"/>
            <a:ext cx="360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2" name="Text Box 57">
            <a:extLst>
              <a:ext uri="{FF2B5EF4-FFF2-40B4-BE49-F238E27FC236}">
                <a16:creationId xmlns:a16="http://schemas.microsoft.com/office/drawing/2014/main" id="{E8161665-38A3-4E18-A06F-55B04459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477" y="1934698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3" name="Text Box 61">
            <a:extLst>
              <a:ext uri="{FF2B5EF4-FFF2-40B4-BE49-F238E27FC236}">
                <a16:creationId xmlns:a16="http://schemas.microsoft.com/office/drawing/2014/main" id="{231D24FB-26DE-4B10-9CE0-CA39CB12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566" y="1942857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dirty="0">
                <a:solidFill>
                  <a:srgbClr val="002060"/>
                </a:solidFill>
              </a:rPr>
              <a:t>5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24" name="Text Box 63">
            <a:extLst>
              <a:ext uri="{FF2B5EF4-FFF2-40B4-BE49-F238E27FC236}">
                <a16:creationId xmlns:a16="http://schemas.microsoft.com/office/drawing/2014/main" id="{49B48948-F10B-40C4-ABAA-E482C13D3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611" y="1942856"/>
            <a:ext cx="360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dirty="0">
                <a:solidFill>
                  <a:srgbClr val="002060"/>
                </a:solidFill>
              </a:rPr>
              <a:t>6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127F71E3-7E7D-41B4-8E1C-8A838B191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975" y="902565"/>
            <a:ext cx="357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2060"/>
                </a:solidFill>
              </a:rPr>
              <a:t>Н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6B94F7DC-EEBF-4DD6-92CE-7360CD849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521" y="896442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27" name="Text Box 56">
            <a:extLst>
              <a:ext uri="{FF2B5EF4-FFF2-40B4-BE49-F238E27FC236}">
                <a16:creationId xmlns:a16="http://schemas.microsoft.com/office/drawing/2014/main" id="{934B109E-7F22-4883-8A06-1BEC00ED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189" y="1942857"/>
            <a:ext cx="360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dirty="0">
                <a:solidFill>
                  <a:srgbClr val="002060"/>
                </a:solidFill>
              </a:rPr>
              <a:t>5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28" name="Text Box 58">
            <a:extLst>
              <a:ext uri="{FF2B5EF4-FFF2-40B4-BE49-F238E27FC236}">
                <a16:creationId xmlns:a16="http://schemas.microsoft.com/office/drawing/2014/main" id="{901CBB12-1A7C-44B6-AB27-FC2126AD0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160" y="1942857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9" name="Text Box 63">
            <a:extLst>
              <a:ext uri="{FF2B5EF4-FFF2-40B4-BE49-F238E27FC236}">
                <a16:creationId xmlns:a16="http://schemas.microsoft.com/office/drawing/2014/main" id="{1E4B5ABB-BCBC-4712-A6DC-DA9F5315E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406" y="1942856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dirty="0">
                <a:solidFill>
                  <a:srgbClr val="002060"/>
                </a:solidFill>
              </a:rPr>
              <a:t>6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9DBF2D23-CC2C-4750-8538-BB14A6B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450" y="1934697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400" dirty="0">
                <a:solidFill>
                  <a:srgbClr val="002060"/>
                </a:solidFill>
              </a:rPr>
              <a:t>6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32" name="Text Box 38">
            <a:extLst>
              <a:ext uri="{FF2B5EF4-FFF2-40B4-BE49-F238E27FC236}">
                <a16:creationId xmlns:a16="http://schemas.microsoft.com/office/drawing/2014/main" id="{7E659156-FAE7-4A51-8DBF-D9204E8A3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927356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О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78397E7D-D954-48A0-B8C0-B3DAB5CC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016" y="903297"/>
            <a:ext cx="360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В</a:t>
            </a:r>
          </a:p>
        </p:txBody>
      </p:sp>
      <p:sp>
        <p:nvSpPr>
          <p:cNvPr id="35" name="Text Box 49">
            <a:extLst>
              <a:ext uri="{FF2B5EF4-FFF2-40B4-BE49-F238E27FC236}">
                <a16:creationId xmlns:a16="http://schemas.microsoft.com/office/drawing/2014/main" id="{DEF5CB2C-E369-4CD4-8C0F-BD8CB2E1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642" y="1233383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В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2FD82E45-AFB3-4011-9D82-C4B60E286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930" y="1544490"/>
            <a:ext cx="360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Н</a:t>
            </a:r>
          </a:p>
        </p:txBody>
      </p:sp>
      <p:sp>
        <p:nvSpPr>
          <p:cNvPr id="37" name="Text Box 57">
            <a:extLst>
              <a:ext uri="{FF2B5EF4-FFF2-40B4-BE49-F238E27FC236}">
                <a16:creationId xmlns:a16="http://schemas.microsoft.com/office/drawing/2014/main" id="{4386BE70-8026-4D2E-90BB-D1D2B7CA3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543" y="1942856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Text Box 58">
            <a:extLst>
              <a:ext uri="{FF2B5EF4-FFF2-40B4-BE49-F238E27FC236}">
                <a16:creationId xmlns:a16="http://schemas.microsoft.com/office/drawing/2014/main" id="{A0BF78DB-4455-4F38-B86C-4D9D0864A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004" y="1947602"/>
            <a:ext cx="360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6" rIns="91392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29CDC-AEBE-4CF5-8BC3-0521CA9F862D}"/>
              </a:ext>
            </a:extLst>
          </p:cNvPr>
          <p:cNvSpPr txBox="1"/>
          <p:nvPr/>
        </p:nvSpPr>
        <p:spPr>
          <a:xfrm>
            <a:off x="3991121" y="2580753"/>
            <a:ext cx="7038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средней части бланка регистрации также расположена краткая инструкция по заполнению бланков и выполнению итогового сочинения (изложения), а также поле для подписи участника итогового сочинения (изложения). Участнику итогового сочинения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(изложения) необходимо ознакомиться с этой инструкцией и поставить свою подпись в соответствующем поле.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91E4C-D46C-49B1-8861-D0FC0501F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858" y="4546100"/>
            <a:ext cx="8282251" cy="1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967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</a:rPr>
            </a:br>
            <a:r>
              <a:rPr lang="ru-RU" b="1" dirty="0"/>
              <a:t>Бланк записи</a:t>
            </a:r>
            <a:br>
              <a:rPr lang="ru-RU" b="1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2844" y="2318476"/>
            <a:ext cx="8476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поле «Лист №» 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заполняется членом комиссии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проведению итогового сочинения (изложения);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поле «Код работы» в бланках записи, входящих в комплект бланков, заполнено автоматически,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его значение необходимо сравнить со значением такого же поля в бланке регистрации, они должны совпадать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29CDC-AEBE-4CF5-8BC3-0521CA9F862D}"/>
              </a:ext>
            </a:extLst>
          </p:cNvPr>
          <p:cNvSpPr txBox="1"/>
          <p:nvPr/>
        </p:nvSpPr>
        <p:spPr>
          <a:xfrm>
            <a:off x="3462844" y="3872774"/>
            <a:ext cx="8476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Информация для заполнения полей о коде региона, коде вида работы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наименовании вида работы, а также номере темы должна быть </a:t>
            </a:r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продублирована с бланка регистрации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Поле «ФИО участника» заполняется прописью. 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 поле «ФИО участника» при нехватке места участник может внести только фамилию и инициалы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dirty="0"/>
              <a:t> </a:t>
            </a:r>
          </a:p>
          <a:p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случае использования двустороннего бланка записи при недостатке места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оформления итогового сочинения (изложения) на лицевой стороне бланка записи участник итогового сочинения (изложения) может продолжить записи на оборотной стороне бланка, сделав внизу лицевой стороны запись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«смотри на обороте»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C5D40-CF96-4510-8BCB-5A5609200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414" b="29655"/>
          <a:stretch/>
        </p:blipFill>
        <p:spPr>
          <a:xfrm>
            <a:off x="3462844" y="0"/>
            <a:ext cx="6643688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1224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71306" cy="4601183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</a:rPr>
              <a:t>Дополнительный</a:t>
            </a:r>
            <a:r>
              <a:rPr lang="ru-RU" sz="3200" dirty="0">
                <a:latin typeface="Times New Roman" panose="02020603050405020304" pitchFamily="18" charset="0"/>
              </a:rPr>
              <a:t> </a:t>
            </a:r>
            <a:r>
              <a:rPr lang="ru-RU" b="1" dirty="0"/>
              <a:t>бланк записи</a:t>
            </a:r>
            <a:br>
              <a:rPr lang="ru-RU" b="1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2844" y="2966176"/>
            <a:ext cx="8348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Дополнительный бланк записи выдается членом комиссии по проведению итогового сочинения (изложения) по запросу участника итогового сочинения (изложения) в случае нехватки места.</a:t>
            </a:r>
          </a:p>
          <a:p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Членам комиссии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проведению итогового сочинения (изложения)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необходимо вписать 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код работы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дополнительный бланк записи (код работы должен совпадать с кодом работы на бланке регистрации и бланке записи) и 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заполнить поле «Лист №»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первыми листами являются листы из комплекта бланков, выданных участнику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684770-1855-422C-BB36-9BC8C1AC3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309" b="76910"/>
          <a:stretch/>
        </p:blipFill>
        <p:spPr>
          <a:xfrm>
            <a:off x="3556918" y="476250"/>
            <a:ext cx="7415882" cy="2428956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8756B9E-BB35-464E-BE11-F31BE3A9ECAB}"/>
              </a:ext>
            </a:extLst>
          </p:cNvPr>
          <p:cNvSpPr/>
          <p:nvPr/>
        </p:nvSpPr>
        <p:spPr>
          <a:xfrm>
            <a:off x="8220075" y="1943100"/>
            <a:ext cx="2676525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67330B8-7321-4E1F-AC32-CF9F3C4B1322}"/>
              </a:ext>
            </a:extLst>
          </p:cNvPr>
          <p:cNvSpPr/>
          <p:nvPr/>
        </p:nvSpPr>
        <p:spPr>
          <a:xfrm>
            <a:off x="7987382" y="1123837"/>
            <a:ext cx="1061368" cy="46675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8466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1F127-769A-4D26-A742-E3DF3C49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5442542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966</TotalTime>
  <Words>850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Wingdings 2</vt:lpstr>
      <vt:lpstr>Рама</vt:lpstr>
      <vt:lpstr>Правила заполнения бланков  ИС-11 в  2025-2026 учебном году</vt:lpstr>
      <vt:lpstr>Основные правила заполнения бланков </vt:lpstr>
      <vt:lpstr>Категорически запрещается:  - делать в полях бланков, вне полей бланков, какие-либо записи и (или) пометки, не относящиеся к содержанию полей бланков;  - использовать для заполнения бланков  цветные ручки вместо гелевой или капиллярной ручки с чернилами черного цвета, карандаш ( даже для черновых записей на бланках), средства для исправления внесенной в бланки  информации (корректирующую жидкость, «ластик» и др.) .</vt:lpstr>
      <vt:lpstr>                Бланк ИС-11 </vt:lpstr>
      <vt:lpstr>Презентация PowerPoint</vt:lpstr>
      <vt:lpstr>                Бланк регистрации </vt:lpstr>
      <vt:lpstr>                Бланк записи </vt:lpstr>
      <vt:lpstr>                Дополнительный бланк записи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заполнения бланков  ЕГЭ в  2024 году</dc:title>
  <dc:creator>User</dc:creator>
  <cp:lastModifiedBy>User_2024</cp:lastModifiedBy>
  <cp:revision>38</cp:revision>
  <dcterms:created xsi:type="dcterms:W3CDTF">2024-01-19T11:19:11Z</dcterms:created>
  <dcterms:modified xsi:type="dcterms:W3CDTF">2025-11-01T09:35:22Z</dcterms:modified>
</cp:coreProperties>
</file>